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sldIdLst>
    <p:sldId id="256" r:id="rId5"/>
    <p:sldId id="272" r:id="rId6"/>
    <p:sldId id="257" r:id="rId7"/>
    <p:sldId id="258" r:id="rId8"/>
    <p:sldId id="259" r:id="rId9"/>
    <p:sldId id="27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3532"/>
    <a:srgbClr val="00A0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22" autoAdjust="0"/>
    <p:restoredTop sz="83733" autoAdjust="0"/>
  </p:normalViewPr>
  <p:slideViewPr>
    <p:cSldViewPr snapToGrid="0">
      <p:cViewPr varScale="1">
        <p:scale>
          <a:sx n="179" d="100"/>
          <a:sy n="179" d="100"/>
        </p:scale>
        <p:origin x="2760" y="-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BB18C2-793C-4C0F-B16F-756596A8C43E}" type="datetimeFigureOut">
              <a:rPr lang="en-GB" smtClean="0"/>
              <a:t>04/09/2020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CF571D-46DF-4F93-99BB-7DF79C87E1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9157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A0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CCC67-8755-4C7F-95C9-D98ED7841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noFill/>
          <a:ln>
            <a:noFill/>
          </a:ln>
        </p:spPr>
        <p:txBody>
          <a:bodyPr anchor="ctr"/>
          <a:lstStyle>
            <a:lvl1pPr algn="ctr">
              <a:defRPr sz="6000" cap="all" baseline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F41145-FD27-473A-94AC-ABE0D7CDC1CF}"/>
              </a:ext>
            </a:extLst>
          </p:cNvPr>
          <p:cNvSpPr/>
          <p:nvPr userDrawn="1"/>
        </p:nvSpPr>
        <p:spPr>
          <a:xfrm>
            <a:off x="0" y="5094000"/>
            <a:ext cx="12192000" cy="176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21AA752F-11B8-4516-853E-EFD4393FC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0693" y="4680487"/>
            <a:ext cx="4255377" cy="25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250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1266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8D7C0-5258-4E4C-9DE6-8D3E0E3CA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9204000" cy="6858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0F7414-BB78-47EB-89E0-3426673D1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04000" y="0"/>
            <a:ext cx="2988000" cy="6858001"/>
          </a:xfrm>
          <a:solidFill>
            <a:srgbClr val="063532"/>
          </a:solidFill>
          <a:ln>
            <a:solidFill>
              <a:srgbClr val="06353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03749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91979B-59EA-4CCE-8503-0F299579E4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687"/>
            <a:ext cx="9204000" cy="68553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06C97A-F7FB-4FD7-B09C-7BE5B50322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04000" y="0"/>
            <a:ext cx="2988000" cy="6858000"/>
          </a:xfrm>
          <a:solidFill>
            <a:srgbClr val="063532"/>
          </a:solidFill>
          <a:ln>
            <a:solidFill>
              <a:srgbClr val="06353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0890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6996C-B551-4F54-91B3-FA5917735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72FB0-FBE2-4395-983D-F8D8D4E2A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996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AB5A-DA2E-492C-B8B5-EF222801E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noFill/>
          <a:ln>
            <a:noFill/>
          </a:ln>
        </p:spPr>
        <p:txBody>
          <a:bodyPr anchor="ctr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051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A6BB-B17B-4251-885C-A7D59834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E501D-C73B-4265-B953-B7BCE5FCF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574498"/>
            <a:ext cx="6019800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EA1FA-707F-4F7A-885E-9217F4615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74498"/>
            <a:ext cx="6019795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5053C7-C2A0-4A35-8C6C-54CE7D46505E}"/>
              </a:ext>
            </a:extLst>
          </p:cNvPr>
          <p:cNvCxnSpPr>
            <a:stCxn id="2" idx="2"/>
          </p:cNvCxnSpPr>
          <p:nvPr userDrawn="1"/>
        </p:nvCxnSpPr>
        <p:spPr>
          <a:xfrm>
            <a:off x="6096000" y="1325563"/>
            <a:ext cx="0" cy="5532437"/>
          </a:xfrm>
          <a:prstGeom prst="line">
            <a:avLst/>
          </a:prstGeom>
          <a:ln w="50800">
            <a:solidFill>
              <a:srgbClr val="0635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8849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A6BB-B17B-4251-885C-A7D59834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E501D-C73B-4265-B953-B7BCE5FCF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574498"/>
            <a:ext cx="6019800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EA1FA-707F-4F7A-885E-9217F4615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74498"/>
            <a:ext cx="6019795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5053C7-C2A0-4A35-8C6C-54CE7D46505E}"/>
              </a:ext>
            </a:extLst>
          </p:cNvPr>
          <p:cNvCxnSpPr>
            <a:stCxn id="2" idx="2"/>
          </p:cNvCxnSpPr>
          <p:nvPr userDrawn="1"/>
        </p:nvCxnSpPr>
        <p:spPr>
          <a:xfrm>
            <a:off x="6096000" y="1325563"/>
            <a:ext cx="0" cy="5532437"/>
          </a:xfrm>
          <a:prstGeom prst="line">
            <a:avLst/>
          </a:prstGeom>
          <a:ln w="50800">
            <a:solidFill>
              <a:srgbClr val="0635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1436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7FB9D-034B-4310-BE19-7B6460722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098664-8D46-4F6D-B21F-4F26950170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325562"/>
            <a:ext cx="6096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AF0D8B17-2977-431C-AA4D-7F18645E87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1325563"/>
            <a:ext cx="6096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BEE146D2-4798-4B50-BB3F-E6AEAED823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39080" y="5897181"/>
            <a:ext cx="440984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FC5159FC-5443-43D7-87F5-3357F23A07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3080" y="5897181"/>
            <a:ext cx="440984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1975573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7FB9D-034B-4310-BE19-7B6460722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098664-8D46-4F6D-B21F-4F26950170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325562"/>
            <a:ext cx="4068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AF0D8B17-2977-431C-AA4D-7F18645E87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87839" y="1325563"/>
            <a:ext cx="4068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BEE146D2-4798-4B50-BB3F-E6AEAED823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07678" y="1606534"/>
            <a:ext cx="406800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FC5159FC-5443-43D7-87F5-3357F23A07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606534"/>
            <a:ext cx="406800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1BA980A2-8453-4123-9F10-81897DEB37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95517" y="1325561"/>
            <a:ext cx="4068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C037C47E-4E22-4CFE-807F-0565E4228F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95517" y="1606534"/>
            <a:ext cx="406800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172817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9AEE1A3C-32B1-47F0-853B-753E92CC77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098664-8D46-4F6D-B21F-4F26950170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43800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AF0D8B17-2977-431C-AA4D-7F18645E87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3800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FC5159FC-5443-43D7-87F5-3357F23A07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2817181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2B02517A-2202-4E6C-99FC-073278ACA88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6000" y="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583D84AF-BD40-4A9C-82A4-A5A8D8D15F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26660" y="2817180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A333887B-3F95-4F6D-A901-FE1525F4F8D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0" y="6237181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C74C9DD-97E2-42EF-9561-6787877BFD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96000" y="6237181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837601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46D8F-E493-4771-B1DD-D3FB2CED9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7003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0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942978-71AA-481E-8E00-3ADA30545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rgbClr val="063532"/>
          </a:solidFill>
          <a:ln>
            <a:solidFill>
              <a:srgbClr val="06353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1E043-5AE5-416F-A4E6-AD45B0DB8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5977" y="1514982"/>
            <a:ext cx="11200047" cy="5080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3393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9" r:id="rId5"/>
    <p:sldLayoutId id="2147483653" r:id="rId6"/>
    <p:sldLayoutId id="2147483660" r:id="rId7"/>
    <p:sldLayoutId id="2147483658" r:id="rId8"/>
    <p:sldLayoutId id="2147483654" r:id="rId9"/>
    <p:sldLayoutId id="2147483655" r:id="rId10"/>
    <p:sldLayoutId id="2147483656" r:id="rId11"/>
    <p:sldLayoutId id="214748365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bg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600" kern="1200" cap="all" baseline="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1pPr>
      <a:lvl2pPr marL="36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2pPr>
      <a:lvl3pPr marL="72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3pPr>
      <a:lvl4pPr marL="108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4pPr>
      <a:lvl5pPr marL="144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16076-D6C8-496A-A001-2F3B806DB3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Introduction to Logic Design</a:t>
            </a:r>
          </a:p>
        </p:txBody>
      </p:sp>
      <p:pic>
        <p:nvPicPr>
          <p:cNvPr id="3" name="slide-01.mp3" descr="slide-01.mp3">
            <a:hlinkClick r:id="" action="ppaction://media"/>
            <a:extLst>
              <a:ext uri="{FF2B5EF4-FFF2-40B4-BE49-F238E27FC236}">
                <a16:creationId xmlns:a16="http://schemas.microsoft.com/office/drawing/2014/main" id="{ABF18600-8201-684A-A45D-63A7B6BDA4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3174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48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2E33E4-40E2-EF4F-AA09-FA54AF7B6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Study Logic Design?</a:t>
            </a:r>
          </a:p>
        </p:txBody>
      </p:sp>
      <p:pic>
        <p:nvPicPr>
          <p:cNvPr id="2" name="slide-02.mp3" descr="slide-02.mp3">
            <a:hlinkClick r:id="" action="ppaction://media"/>
            <a:extLst>
              <a:ext uri="{FF2B5EF4-FFF2-40B4-BE49-F238E27FC236}">
                <a16:creationId xmlns:a16="http://schemas.microsoft.com/office/drawing/2014/main" id="{F3446C53-3870-FB4A-B16F-5E990327A5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4745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385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5D821-1F31-4971-BB1F-5290B9E3A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47722-087F-471D-99F2-D0824016B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Every digital electronic system relies on logic in their circuits.</a:t>
            </a:r>
          </a:p>
          <a:p>
            <a:endParaRPr lang="en-GB" dirty="0"/>
          </a:p>
          <a:p>
            <a:r>
              <a:rPr lang="en-GB" dirty="0"/>
              <a:t>Microprocessors combine digital logic functions and memory.</a:t>
            </a:r>
          </a:p>
          <a:p>
            <a:endParaRPr lang="en-GB" dirty="0"/>
          </a:p>
          <a:p>
            <a:r>
              <a:rPr lang="en-GB" dirty="0"/>
              <a:t>Binary logic includes logical operations and binary variables.</a:t>
            </a:r>
          </a:p>
        </p:txBody>
      </p:sp>
      <p:pic>
        <p:nvPicPr>
          <p:cNvPr id="4" name="slide-03.mp3" descr="slide-03.mp3">
            <a:hlinkClick r:id="" action="ppaction://media"/>
            <a:extLst>
              <a:ext uri="{FF2B5EF4-FFF2-40B4-BE49-F238E27FC236}">
                <a16:creationId xmlns:a16="http://schemas.microsoft.com/office/drawing/2014/main" id="{EC5AADE4-2684-0A42-88DA-771104FD6B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920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806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8BF93-79C0-4780-B169-36C605798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08166-A5D7-4863-ACF1-0EC1BF674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Binary logic has three basic operations</a:t>
            </a:r>
          </a:p>
          <a:p>
            <a:pPr marL="931500" lvl="1" indent="-571500"/>
            <a:r>
              <a:rPr lang="en-GB" dirty="0"/>
              <a:t>OR</a:t>
            </a:r>
          </a:p>
          <a:p>
            <a:pPr marL="931500" lvl="1" indent="-571500"/>
            <a:r>
              <a:rPr lang="en-GB" dirty="0"/>
              <a:t>AND</a:t>
            </a:r>
          </a:p>
          <a:p>
            <a:pPr marL="931500" lvl="1" indent="-571500"/>
            <a:r>
              <a:rPr lang="en-GB" dirty="0"/>
              <a:t>NOT</a:t>
            </a:r>
          </a:p>
          <a:p>
            <a:endParaRPr lang="en-GB" dirty="0"/>
          </a:p>
          <a:p>
            <a:r>
              <a:rPr lang="en-GB" dirty="0"/>
              <a:t>When a logic circuit has one or more inputs and a single output, we call them Logic Gates.</a:t>
            </a:r>
          </a:p>
          <a:p>
            <a:endParaRPr lang="en-GB" dirty="0"/>
          </a:p>
          <a:p>
            <a:r>
              <a:rPr lang="en-GB" dirty="0"/>
              <a:t>Gates can be combined to design more complex digital logic circuits.</a:t>
            </a:r>
          </a:p>
        </p:txBody>
      </p:sp>
      <p:pic>
        <p:nvPicPr>
          <p:cNvPr id="4" name="slide-04.mp3" descr="slide-04.mp3">
            <a:hlinkClick r:id="" action="ppaction://media"/>
            <a:extLst>
              <a:ext uri="{FF2B5EF4-FFF2-40B4-BE49-F238E27FC236}">
                <a16:creationId xmlns:a16="http://schemas.microsoft.com/office/drawing/2014/main" id="{5099B4A4-1A22-DA46-86D2-A5728EEAA2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920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334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1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0D9A2-D313-428C-A101-69A80DC8C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Logic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97694-AF1A-4C94-8DB7-A21A0B788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digital system has a number of inputs (</a:t>
            </a:r>
            <a:r>
              <a:rPr lang="en-GB" i="1" dirty="0"/>
              <a:t>a, b, c,…</a:t>
            </a:r>
            <a:r>
              <a:rPr lang="en-GB" dirty="0"/>
              <a:t>) and a number of outputs (</a:t>
            </a:r>
            <a:r>
              <a:rPr lang="en-GB" i="1" dirty="0"/>
              <a:t>w, x, y, …</a:t>
            </a:r>
            <a:r>
              <a:rPr lang="en-GB" dirty="0"/>
              <a:t>).</a:t>
            </a:r>
          </a:p>
          <a:p>
            <a:endParaRPr lang="en-GB" dirty="0"/>
          </a:p>
          <a:p>
            <a:r>
              <a:rPr lang="en-GB" dirty="0"/>
              <a:t>Logic functions can be presented using Boolean Algebra, symbols, and truth tables.</a:t>
            </a:r>
          </a:p>
          <a:p>
            <a:endParaRPr lang="en-GB" dirty="0"/>
          </a:p>
          <a:p>
            <a:r>
              <a:rPr lang="en-GB" dirty="0"/>
              <a:t>In our truth tables, 1 means true or on, and 0 means false or off.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slide-05.mp3" descr="slide-05.mp3">
            <a:hlinkClick r:id="" action="ppaction://media"/>
            <a:extLst>
              <a:ext uri="{FF2B5EF4-FFF2-40B4-BE49-F238E27FC236}">
                <a16:creationId xmlns:a16="http://schemas.microsoft.com/office/drawing/2014/main" id="{A4093146-C2EA-8A41-84C2-BBE075AF54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920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319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D6940B0-149C-43E4-875E-2D7E7E33C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Digital circuits rely on logic to operate.</a:t>
            </a:r>
          </a:p>
          <a:p>
            <a:endParaRPr lang="en-GB" dirty="0"/>
          </a:p>
          <a:p>
            <a:r>
              <a:rPr lang="en-GB" dirty="0"/>
              <a:t>Binary logic has three basic operations.</a:t>
            </a:r>
          </a:p>
          <a:p>
            <a:pPr marL="817200" lvl="1" indent="-457200"/>
            <a:r>
              <a:rPr lang="en-GB" dirty="0"/>
              <a:t>OR</a:t>
            </a:r>
          </a:p>
          <a:p>
            <a:pPr marL="817200" lvl="1" indent="-457200"/>
            <a:r>
              <a:rPr lang="en-GB" dirty="0"/>
              <a:t>AND</a:t>
            </a:r>
          </a:p>
          <a:p>
            <a:pPr marL="817200" lvl="1" indent="-457200"/>
            <a:r>
              <a:rPr lang="en-GB" dirty="0"/>
              <a:t>NOT</a:t>
            </a:r>
          </a:p>
          <a:p>
            <a:endParaRPr lang="en-GB" dirty="0"/>
          </a:p>
          <a:p>
            <a:r>
              <a:rPr lang="en-GB" dirty="0"/>
              <a:t>Logic functions have a number of inputs and outputs which we map with 1 or 0.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D4AF8-BB82-430B-B98A-1E03F2BAB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Original Slides By Pelumi Apantaku.</a:t>
            </a:r>
          </a:p>
          <a:p>
            <a:endParaRPr lang="en-GB" dirty="0"/>
          </a:p>
          <a:p>
            <a:r>
              <a:rPr lang="en-GB" dirty="0"/>
              <a:t>Updated Slides by Kevin Chalmers.</a:t>
            </a:r>
          </a:p>
          <a:p>
            <a:endParaRPr lang="en-GB" dirty="0"/>
          </a:p>
          <a:p>
            <a:r>
              <a:rPr lang="en-GB" dirty="0"/>
              <a:t>Video By Kevin Chalmers.</a:t>
            </a:r>
          </a:p>
          <a:p>
            <a:endParaRPr lang="en-GB" dirty="0"/>
          </a:p>
        </p:txBody>
      </p:sp>
      <p:pic>
        <p:nvPicPr>
          <p:cNvPr id="4" name="slide-06.mp3" descr="slide-06.mp3">
            <a:hlinkClick r:id="" action="ppaction://media"/>
            <a:extLst>
              <a:ext uri="{FF2B5EF4-FFF2-40B4-BE49-F238E27FC236}">
                <a16:creationId xmlns:a16="http://schemas.microsoft.com/office/drawing/2014/main" id="{0D599D3F-3F37-0246-9812-A5AC4ECB71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920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755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53B74DE7D53B4797FE44204711A0A1" ma:contentTypeVersion="7" ma:contentTypeDescription="Create a new document." ma:contentTypeScope="" ma:versionID="36d212896b0b20dfed665b1189ddff63">
  <xsd:schema xmlns:xsd="http://www.w3.org/2001/XMLSchema" xmlns:xs="http://www.w3.org/2001/XMLSchema" xmlns:p="http://schemas.microsoft.com/office/2006/metadata/properties" xmlns:ns3="4cda9a55-c019-4dc1-8023-2b221ed9fd37" targetNamespace="http://schemas.microsoft.com/office/2006/metadata/properties" ma:root="true" ma:fieldsID="caff2cf0f1746aa325ba0c1c3236feed" ns3:_="">
    <xsd:import namespace="4cda9a55-c019-4dc1-8023-2b221ed9fd3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da9a55-c019-4dc1-8023-2b221ed9fd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009EBB0-22F5-4282-A821-8F0FFA10580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da9a55-c019-4dc1-8023-2b221ed9fd3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7FF7EF4-7E50-472D-8273-834D31332E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681EE24-DC94-4B1C-805C-72400A9D1A4A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dcmitype/"/>
    <ds:schemaRef ds:uri="http://purl.org/dc/terms/"/>
    <ds:schemaRef ds:uri="http://schemas.microsoft.com/office/infopath/2007/PartnerControls"/>
    <ds:schemaRef ds:uri="4cda9a55-c019-4dc1-8023-2b221ed9fd37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4282</TotalTime>
  <Words>196</Words>
  <Application>Microsoft Macintosh PowerPoint</Application>
  <PresentationFormat>Widescreen</PresentationFormat>
  <Paragraphs>36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Gill Sans MT</vt:lpstr>
      <vt:lpstr>Office Theme</vt:lpstr>
      <vt:lpstr>Introduction to Logic Design</vt:lpstr>
      <vt:lpstr>Why Study Logic Design?</vt:lpstr>
      <vt:lpstr>Introduction</vt:lpstr>
      <vt:lpstr>Binary Logic</vt:lpstr>
      <vt:lpstr>Logic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Chalmers</dc:creator>
  <cp:lastModifiedBy>Kevin Chalmers</cp:lastModifiedBy>
  <cp:revision>30</cp:revision>
  <dcterms:created xsi:type="dcterms:W3CDTF">2020-07-09T11:32:49Z</dcterms:created>
  <dcterms:modified xsi:type="dcterms:W3CDTF">2020-09-04T13:34:06Z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0x0101001B53B74DE7D53B4797FE44204711A0A1</vt:lpwstr>
  </property>
</Properties>
</file>

<file path=docProps/thumbnail.jpeg>
</file>